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5"/>
  </p:notesMasterIdLst>
  <p:sldIdLst>
    <p:sldId id="895" r:id="rId7"/>
    <p:sldId id="894" r:id="rId8"/>
    <p:sldId id="896" r:id="rId9"/>
    <p:sldId id="900" r:id="rId10"/>
    <p:sldId id="899" r:id="rId11"/>
    <p:sldId id="901" r:id="rId12"/>
    <p:sldId id="902" r:id="rId13"/>
    <p:sldId id="953" r:id="rId14"/>
    <p:sldId id="897" r:id="rId15"/>
    <p:sldId id="912" r:id="rId16"/>
    <p:sldId id="957" r:id="rId17"/>
    <p:sldId id="907" r:id="rId18"/>
    <p:sldId id="904" r:id="rId19"/>
    <p:sldId id="906" r:id="rId20"/>
    <p:sldId id="915" r:id="rId21"/>
    <p:sldId id="90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22" r:id="rId40"/>
    <p:sldId id="955" r:id="rId41"/>
    <p:sldId id="898" r:id="rId42"/>
    <p:sldId id="963" r:id="rId43"/>
    <p:sldId id="961" r:id="rId44"/>
    <p:sldId id="959" r:id="rId45"/>
    <p:sldId id="960" r:id="rId46"/>
    <p:sldId id="962" r:id="rId47"/>
    <p:sldId id="958" r:id="rId48"/>
    <p:sldId id="927" r:id="rId49"/>
    <p:sldId id="923" r:id="rId50"/>
    <p:sldId id="929" r:id="rId51"/>
    <p:sldId id="930" r:id="rId52"/>
    <p:sldId id="931" r:id="rId53"/>
    <p:sldId id="932" r:id="rId54"/>
    <p:sldId id="933" r:id="rId55"/>
    <p:sldId id="934" r:id="rId56"/>
    <p:sldId id="936" r:id="rId57"/>
    <p:sldId id="937" r:id="rId58"/>
    <p:sldId id="938" r:id="rId59"/>
    <p:sldId id="941" r:id="rId60"/>
    <p:sldId id="939" r:id="rId61"/>
    <p:sldId id="942" r:id="rId62"/>
    <p:sldId id="943" r:id="rId63"/>
    <p:sldId id="944" r:id="rId64"/>
    <p:sldId id="945" r:id="rId65"/>
    <p:sldId id="946" r:id="rId66"/>
    <p:sldId id="948" r:id="rId67"/>
    <p:sldId id="947" r:id="rId68"/>
    <p:sldId id="949" r:id="rId69"/>
    <p:sldId id="950" r:id="rId70"/>
    <p:sldId id="952" r:id="rId71"/>
    <p:sldId id="951" r:id="rId72"/>
    <p:sldId id="956" r:id="rId73"/>
    <p:sldId id="874" r:id="rId74"/>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3CC33"/>
    <a:srgbClr val="6F2F6F"/>
    <a:srgbClr val="FF0000"/>
    <a:srgbClr val="FFCC99"/>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varScale="1">
        <p:scale>
          <a:sx n="122" d="100"/>
          <a:sy n="122" d="100"/>
        </p:scale>
        <p:origin x="1950" y="90"/>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19/11/2015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19/11/2015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19/11/2015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19/11/2015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19/11/2015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19/11/2015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19/11/2015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19/11/2015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19/11/2015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19/11/2015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19/11/2015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19/11/2015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19/11/2015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19/11/2015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19/11/2015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19/11/2015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19/11/2015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19/11/2015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19/11/2015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19/11/2015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19/11/2015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19/11/2015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19/11/2015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19/11/2015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19/11/2015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hyperlink" Target="https://help.github.com/articles/generating-ssh-keys/"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help.github.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5" y="3194050"/>
            <a:ext cx="2895600" cy="430887"/>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endParaRPr lang="en-US" dirty="0">
              <a:solidFill>
                <a:schemeClr val="tx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8" name="Cloud Callout 7"/>
          <p:cNvSpPr/>
          <p:nvPr/>
        </p:nvSpPr>
        <p:spPr bwMode="auto">
          <a:xfrm>
            <a:off x="6608618" y="3710967"/>
            <a:ext cx="2438400" cy="376124"/>
          </a:xfrm>
          <a:prstGeom prst="cloudCallout">
            <a:avLst>
              <a:gd name="adj1" fmla="val -28681"/>
              <a:gd name="adj2" fmla="val -17404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Committed</a:t>
            </a:r>
            <a:r>
              <a:rPr kumimoji="0" lang="en-US" sz="1100" i="0" u="none" strike="noStrike" cap="none" normalizeH="0" baseline="0" dirty="0" smtClean="0">
                <a:ln>
                  <a:noFill/>
                </a:ln>
                <a:solidFill>
                  <a:schemeClr val="tx1"/>
                </a:solidFill>
                <a:effectLst/>
                <a:latin typeface="Arial" pitchFamily="34" charset="0"/>
              </a:rPr>
              <a:t> snapshots</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73726" y="961361"/>
            <a:ext cx="4177147" cy="5786199"/>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000" dirty="0" smtClean="0">
                <a:solidFill>
                  <a:schemeClr val="tx1"/>
                </a:solidFill>
                <a:latin typeface="Times New Roman" panose="02020603050405020304" pitchFamily="18" charset="0"/>
                <a:cs typeface="Times New Roman" panose="02020603050405020304" pitchFamily="18" charset="0"/>
              </a:rPr>
              <a:t>cd </a:t>
            </a:r>
            <a:r>
              <a:rPr lang="en-US" sz="1000" dirty="0">
                <a:solidFill>
                  <a:schemeClr val="tx1"/>
                </a:solidFill>
                <a:latin typeface="Times New Roman" panose="02020603050405020304" pitchFamily="18" charset="0"/>
                <a:cs typeface="Times New Roman" panose="02020603050405020304" pitchFamily="18" charset="0"/>
              </a:rPr>
              <a:t>practice1</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b="1"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rgbClr val="0070C0"/>
                </a:solidFill>
                <a:latin typeface="Times New Roman" panose="02020603050405020304" pitchFamily="18" charset="0"/>
                <a:cs typeface="Times New Roman" panose="02020603050405020304" pitchFamily="18" charset="0"/>
              </a:rPr>
              <a:t> </a:t>
            </a:r>
            <a:r>
              <a:rPr lang="en-US" sz="1000" b="1" dirty="0"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add .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0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checkout -- . </a:t>
            </a:r>
            <a:r>
              <a:rPr lang="en-US" sz="10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34701"/>
              <a:gd name="adj4" fmla="val -474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632311"/>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practice2</a:t>
            </a:r>
          </a:p>
          <a:p>
            <a:pPr algn="just"/>
            <a:r>
              <a:rPr lang="en-US" sz="1000" dirty="0" smtClean="0">
                <a:solidFill>
                  <a:schemeClr val="tx1"/>
                </a:solidFill>
                <a:latin typeface="Times New Roman" panose="02020603050405020304" pitchFamily="18" charset="0"/>
                <a:cs typeface="Times New Roman" panose="02020603050405020304" pitchFamily="18" charset="0"/>
              </a:rPr>
              <a:t>cd practice2</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an empty </a:t>
            </a:r>
            <a:r>
              <a:rPr lang="en-US" sz="1000" dirty="0" err="1">
                <a:solidFill>
                  <a:schemeClr val="bg1">
                    <a:lumMod val="50000"/>
                  </a:schemeClr>
                </a:solidFill>
                <a:latin typeface="Times New Roman" panose="02020603050405020304" pitchFamily="18" charset="0"/>
                <a:cs typeface="Times New Roman" panose="02020603050405020304" pitchFamily="18" charset="0"/>
              </a:rPr>
              <a:t>Git</a:t>
            </a:r>
            <a:r>
              <a:rPr lang="en-US" sz="1000" dirty="0">
                <a:solidFill>
                  <a:schemeClr val="bg1">
                    <a:lumMod val="50000"/>
                  </a:schemeClr>
                </a:solidFill>
                <a:latin typeface="Times New Roman" panose="02020603050405020304" pitchFamily="18" charset="0"/>
                <a:cs typeface="Times New Roman" panose="02020603050405020304" pitchFamily="18" charset="0"/>
              </a:rPr>
              <a:t> repository</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a:solidFill>
                  <a:schemeClr val="tx1"/>
                </a:solidFill>
                <a:latin typeface="Times New Roman" panose="02020603050405020304" pitchFamily="18" charset="0"/>
                <a:cs typeface="Times New Roman" panose="02020603050405020304" pitchFamily="18" charset="0"/>
              </a:rPr>
              <a:t>mkdir</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smtClean="0">
                <a:solidFill>
                  <a:schemeClr val="tx1"/>
                </a:solidFill>
                <a:latin typeface="Times New Roman" panose="02020603050405020304" pitchFamily="18" charset="0"/>
                <a:cs typeface="Times New Roman" panose="02020603050405020304" pitchFamily="18" charset="0"/>
              </a:rPr>
              <a:t>cd </a:t>
            </a:r>
            <a:r>
              <a:rPr lang="en-US" sz="900" dirty="0">
                <a:solidFill>
                  <a:schemeClr val="tx1"/>
                </a:solidFill>
                <a:latin typeface="Times New Roman" panose="02020603050405020304" pitchFamily="18" charset="0"/>
                <a:cs typeface="Times New Roman" panose="02020603050405020304" pitchFamily="18" charset="0"/>
              </a:rPr>
              <a:t>practice3</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init </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300904"/>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line</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practice5</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cd </a:t>
            </a:r>
            <a:r>
              <a:rPr lang="en-US" altLang="en-US" sz="1050" dirty="0">
                <a:solidFill>
                  <a:schemeClr val="tx1"/>
                </a:solidFill>
                <a:latin typeface="Times New Roman" panose="02020603050405020304" pitchFamily="18" charset="0"/>
                <a:cs typeface="Times New Roman" panose="02020603050405020304" pitchFamily="18" charset="0"/>
              </a:rPr>
              <a:t>practice5</a:t>
            </a:r>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pull experiment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repository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6:  </a:t>
            </a:r>
            <a:r>
              <a:rPr lang="en-US" b="1" dirty="0" smtClean="0">
                <a:solidFill>
                  <a:srgbClr val="0070C0"/>
                </a:solidFill>
                <a:effectLst>
                  <a:outerShdw blurRad="38100" dist="38100" dir="2700000" algn="tl">
                    <a:srgbClr val="000000">
                      <a:alpha val="43137"/>
                    </a:srgbClr>
                  </a:outerShdw>
                </a:effectLst>
                <a:latin typeface="Arial" charset="0"/>
                <a:cs typeface="Arial" charset="0"/>
              </a:rPr>
              <a:t>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practice6</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a:solidFill>
                  <a:schemeClr val="tx1"/>
                </a:solidFill>
                <a:latin typeface="Times New Roman" panose="02020603050405020304" pitchFamily="18" charset="0"/>
                <a:cs typeface="Times New Roman" panose="02020603050405020304" pitchFamily="18" charset="0"/>
              </a:rPr>
              <a:t>practice6</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a:t>
            </a:r>
            <a:r>
              <a:rPr lang="en-US" altLang="en-US" sz="1100" dirty="0" smtClean="0">
                <a:solidFill>
                  <a:schemeClr val="tx1"/>
                </a:solidFill>
                <a:latin typeface="Times New Roman" panose="02020603050405020304" pitchFamily="18" charset="0"/>
                <a:cs typeface="Times New Roman" panose="02020603050405020304" pitchFamily="18" charset="0"/>
              </a:rPr>
              <a:t>–u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a:t>
            </a:r>
            <a:r>
              <a:rPr lang="en-US" altLang="en-US" sz="1100" dirty="0" smtClean="0">
                <a:solidFill>
                  <a:schemeClr val="tx1"/>
                </a:solidFill>
                <a:latin typeface="Times New Roman" panose="02020603050405020304" pitchFamily="18" charset="0"/>
                <a:cs typeface="Times New Roman" panose="02020603050405020304" pitchFamily="18" charset="0"/>
              </a:rPr>
              <a:t>–m ‘version </a:t>
            </a:r>
            <a:r>
              <a:rPr lang="en-US" altLang="en-US" sz="1100" dirty="0" smtClean="0">
                <a:solidFill>
                  <a:schemeClr val="tx1"/>
                </a:solidFill>
                <a:latin typeface="Times New Roman" panose="02020603050405020304" pitchFamily="18" charset="0"/>
                <a:cs typeface="Times New Roman" panose="02020603050405020304" pitchFamily="18" charset="0"/>
              </a:rPr>
              <a:t>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smtClean="0">
              <a:solidFill>
                <a:srgbClr val="FF0000"/>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5581"/>
              <a:gd name="adj4" fmla="val -8247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smtClean="0">
                <a:solidFill>
                  <a:schemeClr val="tx1"/>
                </a:solidFill>
                <a:latin typeface="Times New Roman" panose="02020603050405020304" pitchFamily="18" charset="0"/>
                <a:cs typeface="Times New Roman" panose="02020603050405020304" pitchFamily="18" charset="0"/>
              </a:rPr>
              <a:t>Alias </a:t>
            </a:r>
            <a:r>
              <a:rPr lang="en-US" sz="1000" dirty="0">
                <a:solidFill>
                  <a:schemeClr val="tx1"/>
                </a:solidFill>
                <a:latin typeface="Times New Roman" panose="02020603050405020304" pitchFamily="18" charset="0"/>
                <a:cs typeface="Times New Roman" panose="02020603050405020304" pitchFamily="18" charset="0"/>
              </a:rPr>
              <a:t>makes the following two commands </a:t>
            </a:r>
            <a:r>
              <a:rPr lang="en-US" sz="1000" dirty="0" smtClean="0">
                <a:solidFill>
                  <a:schemeClr val="tx1"/>
                </a:solidFill>
                <a:latin typeface="Times New Roman" panose="02020603050405020304" pitchFamily="18" charset="0"/>
                <a:cs typeface="Times New Roman" panose="02020603050405020304" pitchFamily="18" charset="0"/>
              </a:rPr>
              <a:t>equivalent</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2708434"/>
          </a:xfrm>
          <a:prstGeom prst="rect">
            <a:avLst/>
          </a:prstGeom>
        </p:spPr>
        <p:txBody>
          <a:bodyPr>
            <a:spAutoFit/>
          </a:bodyPr>
          <a:lstStyle/>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alias.st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a:solidFill>
                  <a:srgbClr val="C00000"/>
                </a:solidFill>
                <a:latin typeface="Times New Roman" panose="02020603050405020304" pitchFamily="18" charset="0"/>
                <a:cs typeface="Times New Roman" panose="02020603050405020304" pitchFamily="18" charset="0"/>
              </a:rPr>
              <a:t>alias.unstage </a:t>
            </a:r>
            <a:r>
              <a:rPr lang="en-US" altLang="en-US" sz="1000" dirty="0">
                <a:solidFill>
                  <a:schemeClr val="tx1"/>
                </a:solidFill>
                <a:latin typeface="Times New Roman" panose="02020603050405020304" pitchFamily="18" charset="0"/>
                <a:cs typeface="Times New Roman" panose="02020603050405020304" pitchFamily="18" charset="0"/>
              </a:rPr>
              <a:t>'reset HEAD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rgbClr val="C00000"/>
                </a:solidFill>
                <a:latin typeface="Times New Roman" panose="02020603050405020304" pitchFamily="18" charset="0"/>
                <a:cs typeface="Times New Roman" panose="02020603050405020304" pitchFamily="18" charset="0"/>
              </a:rPr>
              <a:t>unstage</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fileA</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reset HEAD </a:t>
            </a:r>
            <a:r>
              <a:rPr lang="en-US" altLang="en-US" sz="1000" dirty="0" smtClean="0">
                <a:solidFill>
                  <a:schemeClr val="tx1"/>
                </a:solidFill>
                <a:latin typeface="Times New Roman" panose="02020603050405020304" pitchFamily="18" charset="0"/>
                <a:cs typeface="Times New Roman" panose="02020603050405020304" pitchFamily="18" charset="0"/>
              </a:rPr>
              <a:t>– fileA</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a:solidFill>
                  <a:schemeClr val="tx1"/>
                </a:solidFill>
                <a:latin typeface="Times New Roman" panose="02020603050405020304" pitchFamily="18" charset="0"/>
                <a:cs typeface="Times New Roman" panose="02020603050405020304" pitchFamily="18" charset="0"/>
              </a:rPr>
              <a:t>alias.</a:t>
            </a:r>
            <a:r>
              <a:rPr lang="en-US" altLang="en-US" sz="1000" dirty="0" err="1">
                <a:solidFill>
                  <a:srgbClr val="C00000"/>
                </a:solidFill>
                <a:latin typeface="Times New Roman" panose="02020603050405020304" pitchFamily="18" charset="0"/>
                <a:cs typeface="Times New Roman" panose="02020603050405020304" pitchFamily="18" charset="0"/>
              </a:rPr>
              <a:t>last</a:t>
            </a:r>
            <a:r>
              <a:rPr lang="en-US" altLang="en-US" sz="1000" dirty="0">
                <a:solidFill>
                  <a:schemeClr val="tx1"/>
                </a:solidFill>
                <a:latin typeface="Times New Roman" panose="02020603050405020304" pitchFamily="18" charset="0"/>
                <a:cs typeface="Times New Roman" panose="02020603050405020304" pitchFamily="18" charset="0"/>
              </a:rPr>
              <a:t> 'log -1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a:solidFill>
                  <a:schemeClr val="tx1"/>
                </a:solidFill>
                <a:latin typeface="Times New Roman" panose="02020603050405020304" pitchFamily="18" charset="0"/>
                <a:cs typeface="Times New Roman" panose="02020603050405020304" pitchFamily="18" charset="0"/>
              </a:rPr>
              <a:t>alias.</a:t>
            </a:r>
            <a:r>
              <a:rPr lang="en-US" altLang="en-US" sz="1000" dirty="0" err="1">
                <a:solidFill>
                  <a:srgbClr val="C00000"/>
                </a:solidFill>
                <a:latin typeface="Times New Roman" panose="02020603050405020304" pitchFamily="18" charset="0"/>
                <a:cs typeface="Times New Roman" panose="02020603050405020304" pitchFamily="18" charset="0"/>
              </a:rPr>
              <a:t>visual</a:t>
            </a:r>
            <a:r>
              <a:rPr lang="en-US" altLang="en-US" sz="1000" dirty="0">
                <a:solidFill>
                  <a:srgbClr val="C00000"/>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a:t>
            </a:r>
            <a:r>
              <a:rPr lang="en-US" altLang="en-US" sz="1000" dirty="0" err="1" smtClean="0">
                <a:solidFill>
                  <a:schemeClr val="tx1"/>
                </a:solidFill>
                <a:latin typeface="Times New Roman" panose="02020603050405020304" pitchFamily="18" charset="0"/>
                <a:cs typeface="Times New Roman" panose="02020603050405020304" pitchFamily="18" charset="0"/>
              </a:rPr>
              <a:t>gitk</a:t>
            </a:r>
            <a:r>
              <a:rPr lang="en-US" altLang="en-US" sz="10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0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smtClean="0">
                <a:solidFill>
                  <a:schemeClr val="tx1"/>
                </a:solidFill>
                <a:latin typeface="Times New Roman" panose="02020603050405020304" pitchFamily="18" charset="0"/>
                <a:cs typeface="Times New Roman" panose="02020603050405020304" pitchFamily="18" charset="0"/>
              </a:rPr>
              <a:t>alias.lg</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a:solidFill>
                  <a:schemeClr val="tx1"/>
                </a:solidFill>
                <a:latin typeface="Times New Roman" panose="02020603050405020304" pitchFamily="18" charset="0"/>
                <a:cs typeface="Times New Roman" panose="02020603050405020304" pitchFamily="18" charset="0"/>
              </a:rPr>
              <a:t>--</a:t>
            </a:r>
            <a:r>
              <a:rPr lang="en-US" altLang="en-US" sz="1000" dirty="0" err="1">
                <a:solidFill>
                  <a:schemeClr val="tx1"/>
                </a:solidFill>
                <a:latin typeface="Times New Roman" panose="02020603050405020304" pitchFamily="18" charset="0"/>
                <a:cs typeface="Times New Roman" panose="02020603050405020304" pitchFamily="18" charset="0"/>
              </a:rPr>
              <a:t>oneline</a:t>
            </a:r>
            <a:r>
              <a:rPr lang="en-US" altLang="en-US" sz="1000" dirty="0">
                <a:solidFill>
                  <a:schemeClr val="tx1"/>
                </a:solidFill>
                <a:latin typeface="Times New Roman" panose="02020603050405020304" pitchFamily="18" charset="0"/>
                <a:cs typeface="Times New Roman" panose="02020603050405020304" pitchFamily="18" charset="0"/>
              </a:rPr>
              <a:t> --decorate --graph </a:t>
            </a:r>
            <a:r>
              <a:rPr lang="en-US" altLang="en-US" sz="10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‘show </a:t>
            </a:r>
            <a:r>
              <a:rPr lang="en-US" altLang="en-US" sz="1000" dirty="0">
                <a:solidFill>
                  <a:schemeClr val="tx1"/>
                </a:solidFill>
                <a:latin typeface="Times New Roman" panose="02020603050405020304" pitchFamily="18" charset="0"/>
                <a:cs typeface="Times New Roman" panose="02020603050405020304" pitchFamily="18" charset="0"/>
              </a:rPr>
              <a:t>--pretty="format:" --</a:t>
            </a:r>
            <a:r>
              <a:rPr lang="en-US" altLang="en-US" sz="1000" dirty="0" smtClean="0">
                <a:solidFill>
                  <a:schemeClr val="tx1"/>
                </a:solidFill>
                <a:latin typeface="Times New Roman" panose="02020603050405020304" pitchFamily="18" charset="0"/>
                <a:cs typeface="Times New Roman" panose="02020603050405020304" pitchFamily="18" charset="0"/>
              </a:rPr>
              <a:t>name-only’</a:t>
            </a:r>
            <a:endParaRPr lang="en-US" alt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9: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Because you already merged in iss53 earlier, you see it in your list. Branches on this list without 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10:  </a:t>
            </a:r>
            <a:r>
              <a:rPr lang="en-US" b="1" dirty="0" smtClean="0">
                <a:solidFill>
                  <a:srgbClr val="0070C0"/>
                </a:solidFill>
                <a:effectLst>
                  <a:outerShdw blurRad="38100" dist="38100" dir="2700000" algn="tl">
                    <a:srgbClr val="000000">
                      <a:alpha val="43137"/>
                    </a:srgbClr>
                  </a:outerShdw>
                </a:effectLst>
                <a:latin typeface="Arial" charset="0"/>
                <a:cs typeface="Arial" charset="0"/>
              </a:rPr>
              <a:t>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smtClean="0">
                <a:solidFill>
                  <a:schemeClr val="tx1"/>
                </a:solidFill>
                <a:latin typeface="Times New Roman" panose="02020603050405020304" pitchFamily="18" charset="0"/>
                <a:cs typeface="Times New Roman" panose="02020603050405020304" pitchFamily="18" charset="0"/>
              </a:rPr>
              <a: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05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add origin </a:t>
            </a:r>
            <a:r>
              <a:rPr lang="en-US" altLang="en-US" sz="1050" dirty="0">
                <a:solidFill>
                  <a:srgbClr val="0070C0"/>
                </a:solidFill>
                <a:latin typeface="Times New Roman" panose="02020603050405020304" pitchFamily="18" charset="0"/>
                <a:cs typeface="Times New Roman" panose="02020603050405020304" pitchFamily="18" charset="0"/>
              </a:rPr>
              <a:t>https://github.com/Yura32000/</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a:solidFill>
                  <a:srgbClr val="0070C0"/>
                </a:solidFill>
                <a:latin typeface="Times New Roman" panose="02020603050405020304" pitchFamily="18" charset="0"/>
                <a:cs typeface="Times New Roman" panose="02020603050405020304" pitchFamily="18" charset="0"/>
              </a:rPr>
              <a:t>.git</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 </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endParaRPr lang="en-US" altLang="en-US" sz="1050" dirty="0">
              <a:solidFill>
                <a:srgbClr val="00B050"/>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origin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tx1"/>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11: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11: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12:  </a:t>
            </a:r>
            <a:r>
              <a:rPr lang="en-US" b="1" dirty="0" smtClean="0">
                <a:solidFill>
                  <a:srgbClr val="0070C0"/>
                </a:solidFill>
                <a:effectLst>
                  <a:outerShdw blurRad="38100" dist="38100" dir="2700000" algn="tl">
                    <a:srgbClr val="000000">
                      <a:alpha val="43137"/>
                    </a:srgbClr>
                  </a:outerShdw>
                </a:effectLst>
                <a:latin typeface="Arial" charset="0"/>
                <a:cs typeface="Arial" charset="0"/>
              </a:rPr>
              <a:t>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12:  </a:t>
            </a:r>
            <a:r>
              <a:rPr lang="en-US" b="1" dirty="0" smtClean="0">
                <a:solidFill>
                  <a:srgbClr val="0070C0"/>
                </a:solidFill>
                <a:effectLst>
                  <a:outerShdw blurRad="38100" dist="38100" dir="2700000" algn="tl">
                    <a:srgbClr val="000000">
                      <a:alpha val="43137"/>
                    </a:srgbClr>
                  </a:outerShdw>
                </a:effectLst>
                <a:latin typeface="Arial" charset="0"/>
                <a:cs typeface="Arial" charset="0"/>
              </a:rPr>
              <a:t>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13: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log</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14: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16:  </a:t>
            </a:r>
            <a:r>
              <a:rPr lang="en-US" b="1" dirty="0" smtClean="0">
                <a:solidFill>
                  <a:srgbClr val="0070C0"/>
                </a:solidFill>
                <a:effectLst>
                  <a:outerShdw blurRad="38100" dist="38100" dir="2700000" algn="tl">
                    <a:srgbClr val="000000">
                      <a:alpha val="43137"/>
                    </a:srgbClr>
                  </a:outerShdw>
                </a:effectLst>
                <a:latin typeface="Arial" charset="0"/>
                <a:cs typeface="Arial" charset="0"/>
              </a:rPr>
              <a:t>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509200"/>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https://github.com/Yura32000/myproject.git</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https://github.com/Yura32000/myproject.git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17:  </a:t>
            </a:r>
            <a:r>
              <a:rPr lang="en-US" b="1" dirty="0" smtClean="0">
                <a:solidFill>
                  <a:srgbClr val="0070C0"/>
                </a:solidFill>
                <a:effectLst>
                  <a:outerShdw blurRad="38100" dist="38100" dir="2700000" algn="tl">
                    <a:srgbClr val="000000">
                      <a:alpha val="43137"/>
                    </a:srgbClr>
                  </a:outerShdw>
                </a:effectLst>
                <a:latin typeface="Arial" charset="0"/>
                <a:cs typeface="Arial" charset="0"/>
              </a:rPr>
              <a:t>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68</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1582449" y="3048000"/>
            <a:ext cx="5444836" cy="450273"/>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1582449" y="3945514"/>
            <a:ext cx="5444836" cy="450273"/>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7027285" y="307535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7100455" y="3945514"/>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25685</TotalTime>
  <Words>4123</Words>
  <Application>Microsoft Office PowerPoint</Application>
  <PresentationFormat>On-screen Show (4:3)</PresentationFormat>
  <Paragraphs>767</Paragraphs>
  <Slides>68</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68</vt:i4>
      </vt:variant>
    </vt:vector>
  </HeadingPairs>
  <TitlesOfParts>
    <vt:vector size="89" baseType="lpstr">
      <vt:lpstr>MS PGothic</vt:lpstr>
      <vt:lpstr>MS PGothic</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recording changes to the repository</vt:lpstr>
      <vt:lpstr>Git Overview – 3 states</vt:lpstr>
      <vt:lpstr>Git Overview -  Snapshots not differences</vt:lpstr>
      <vt:lpstr>Git Overview -  Adding to a Git repository</vt:lpstr>
      <vt:lpstr>Git Overview -  Snapshots (Commits) </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Branching</vt:lpstr>
      <vt:lpstr>Practice 8:  Branching</vt:lpstr>
      <vt:lpstr>Practice 8: Branching </vt:lpstr>
      <vt:lpstr>Practice 8: Branching </vt:lpstr>
      <vt:lpstr>Practice 8: Branching </vt:lpstr>
      <vt:lpstr>Practice 9:  Branch Management </vt:lpstr>
      <vt:lpstr>Practice 10:  Basic Merging </vt:lpstr>
      <vt:lpstr>Practice 11:  Rebase </vt:lpstr>
      <vt:lpstr>Practice 11:  Rebase </vt:lpstr>
      <vt:lpstr>Practice 12:  More interesting Rebase </vt:lpstr>
      <vt:lpstr>Practice 12:  More interesting Rebase </vt:lpstr>
      <vt:lpstr>Practice 13:  Stashing and Cleaning  </vt:lpstr>
      <vt:lpstr>Practice 14:  Reset Demystified  </vt:lpstr>
      <vt:lpstr>Practice 15:  Reset Demystified  </vt:lpstr>
      <vt:lpstr>Practice 15:  Reset Demystified  </vt:lpstr>
      <vt:lpstr>Practice 15:  Reset Demystified  </vt:lpstr>
      <vt:lpstr>Practice 16:  Handling concurrent remote commits </vt:lpstr>
      <vt:lpstr>Practice 17:  Squashing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1327</cp:revision>
  <dcterms:created xsi:type="dcterms:W3CDTF">2012-07-16T01:24:37Z</dcterms:created>
  <dcterms:modified xsi:type="dcterms:W3CDTF">2015-11-19T17:54:39Z</dcterms:modified>
</cp:coreProperties>
</file>